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6858000" cx="9144000"/>
  <p:notesSz cx="6858000" cy="9144000"/>
  <p:embeddedFontLs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C12118D-ACD8-44C2-8335-A43C170DFEB4}">
  <a:tblStyle styleId="{1C12118D-ACD8-44C2-8335-A43C170DFEB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8b190e20c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8b190e20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8b190e20c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227454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6" name="Google Shape;26;p4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27" name="Google Shape;27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ontserrat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hyperlink" Target="http://creativecommons.org/licenses/by-nc-sa/4.0/" TargetMode="Externa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  <a:defRPr b="0" i="0" sz="4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/>
        </p:nvSpPr>
        <p:spPr>
          <a:xfrm>
            <a:off x="1168930" y="6408634"/>
            <a:ext cx="3429144" cy="415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© Paul Fremantle 2015.  This work is licensed under a Creative Commons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Attribution-NonCommercial-ShareAlike 4.0 International License</a:t>
            </a:r>
            <a:b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See  </a:t>
            </a:r>
            <a:r>
              <a:rPr b="0" i="0" lang="en-US" sz="700" u="sng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  <a:hlinkClick r:id="rId1"/>
              </a:rPr>
              <a:t>http://creativecommons.org/licenses/by-nc-sa/4.0/</a:t>
            </a:r>
            <a:r>
              <a:rPr b="0" i="0" lang="en-US" sz="7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/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75635" y="6492098"/>
            <a:ext cx="792765" cy="279269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hyperlink" Target="https://github.com/pzfreo/ox-clo/issues/new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ctrTitle"/>
          </p:nvPr>
        </p:nvSpPr>
        <p:spPr>
          <a:xfrm>
            <a:off x="685800" y="1091444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Course Introduction</a:t>
            </a:r>
            <a:br>
              <a:rPr lang="en-US" sz="3959"/>
            </a:br>
            <a:br>
              <a:rPr lang="en-US" sz="3959"/>
            </a:br>
            <a:r>
              <a:rPr lang="en-US" sz="3959"/>
              <a:t>Cloud Computing and Big Data (CLO)</a:t>
            </a:r>
            <a:endParaRPr sz="3959"/>
          </a:p>
        </p:txBody>
      </p:sp>
      <p:sp>
        <p:nvSpPr>
          <p:cNvPr id="85" name="Google Shape;85;p13"/>
          <p:cNvSpPr txBox="1"/>
          <p:nvPr>
            <p:ph idx="1" type="subTitle"/>
          </p:nvPr>
        </p:nvSpPr>
        <p:spPr>
          <a:xfrm>
            <a:off x="1371824" y="4162310"/>
            <a:ext cx="6400354" cy="1752451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Oxford University </a:t>
            </a:r>
            <a:endParaRPr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Software Engineering Programme</a:t>
            </a:r>
            <a:endParaRPr sz="2960"/>
          </a:p>
          <a:p>
            <a:pPr indent="0" lvl="0" marL="0" rtl="0" algn="ctr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888888"/>
              </a:buClr>
              <a:buSzPts val="2960"/>
              <a:buNone/>
            </a:pPr>
            <a:r>
              <a:rPr lang="en-US" sz="2960"/>
              <a:t>July 2020</a:t>
            </a:r>
            <a:endParaRPr sz="296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Specific Objectives</a:t>
            </a:r>
            <a:endParaRPr/>
          </a:p>
        </p:txBody>
      </p:sp>
      <p:sp>
        <p:nvSpPr>
          <p:cNvPr id="139" name="Google Shape;139;p22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the principles of cloud computing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Theory of scalability 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scalability and deployment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IaaS frameworks, PaaS, containers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Big Data approaches, technologies and techniques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Theoretical background and approaches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</a:pPr>
            <a:r>
              <a:rPr lang="en-US" sz="1800"/>
              <a:t>Including Map Reduce, NoSQL, Realtime</a:t>
            </a:r>
            <a:endParaRPr sz="18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Be able to design and implement scalable cloud and big data systems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Understand and implement effective Open Source systems on Amazon EC2</a:t>
            </a:r>
            <a:endParaRPr/>
          </a:p>
          <a:p>
            <a:pPr indent="-215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Improve your CV?</a:t>
            </a:r>
            <a:endParaRPr/>
          </a:p>
        </p:txBody>
      </p:sp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0" l="0" r="0" t="12185"/>
          <a:stretch/>
        </p:blipFill>
        <p:spPr>
          <a:xfrm>
            <a:off x="1955800" y="1301750"/>
            <a:ext cx="5232400" cy="53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Montserrat"/>
              <a:buNone/>
            </a:pPr>
            <a:r>
              <a:rPr lang="en-US" sz="3959"/>
              <a:t>Beyond the scope of this course</a:t>
            </a:r>
            <a:endParaRPr sz="3959"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Detailed Data Science techniques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Implementing a private cloud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Although we will look at technologies for private cloud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all of Spark, Kubernetes, Containers, AWS, etc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Rules of Engagement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b="1" i="1" lang="en-US"/>
              <a:t>Ask questions as we go along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We will “park” any that are better answered later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Don’t wait till the end to ask or raise concerns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If you don’t ask we can’t help you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/>
              <a:t>Online</a:t>
            </a:r>
            <a:r>
              <a:rPr lang="en-US" sz="4200"/>
              <a:t> </a:t>
            </a:r>
            <a:endParaRPr sz="4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/>
              <a:t>Rules of Engagement!</a:t>
            </a:r>
            <a:endParaRPr sz="4200"/>
          </a:p>
        </p:txBody>
      </p:sp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75635" y="1600200"/>
            <a:ext cx="82296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your video on during class time 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Please keep logged into Slack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We will break into groups of 3 for the excercises and use breakout rooms</a:t>
            </a:r>
            <a:endParaRPr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	You have been assigned to groups </a:t>
            </a:r>
            <a:endParaRPr/>
          </a:p>
          <a:p>
            <a:pPr indent="45720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US"/>
              <a:t>(A, B, C, D)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There </a:t>
            </a:r>
            <a:r>
              <a:rPr lang="en-US" strike="sngStrike"/>
              <a:t>might</a:t>
            </a:r>
            <a:r>
              <a:rPr lang="en-US"/>
              <a:t> will be bugs!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4677298" y="1600200"/>
            <a:ext cx="4237233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Please help out: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Create new issues on the Github repository</a:t>
            </a:r>
            <a:endParaRPr/>
          </a:p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171" name="Google Shape;17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325" y="1841401"/>
            <a:ext cx="4345676" cy="354837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7"/>
          <p:cNvSpPr txBox="1"/>
          <p:nvPr/>
        </p:nvSpPr>
        <p:spPr>
          <a:xfrm>
            <a:off x="296400" y="5537200"/>
            <a:ext cx="8551200" cy="4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742950" rtl="0" algn="l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4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https://github.com/pzfreo/ox-clo/issues/new</a:t>
            </a:r>
            <a:r>
              <a:rPr lang="en-US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Paul Fremantle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457647" y="1600647"/>
            <a:ext cx="4114354" cy="4525119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CTO and Co-Founder of WSO2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Previously Senior Technical Staff Member, IBM WebSphere architecture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VP, Apache Synapse and Member of ASF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BA in Maths and Philosophy </a:t>
            </a:r>
            <a:endParaRPr sz="2000"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MSc in Computation (1995)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PhD in Computing (2017)</a:t>
            </a:r>
            <a:endParaRPr/>
          </a:p>
          <a:p>
            <a:pPr indent="-285750" lvl="1" marL="74295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</a:pPr>
            <a:r>
              <a:rPr lang="en-US" sz="1600"/>
              <a:t>IoT security and privacy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/>
              <a:t>Also teaches SOA module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2230" y="1707803"/>
            <a:ext cx="4047381" cy="3037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You?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Approximate Schedule</a:t>
            </a:r>
            <a:endParaRPr/>
          </a:p>
        </p:txBody>
      </p:sp>
      <p:graphicFrame>
        <p:nvGraphicFramePr>
          <p:cNvPr id="190" name="Google Shape;190;p30"/>
          <p:cNvGraphicFramePr/>
          <p:nvPr/>
        </p:nvGraphicFramePr>
        <p:xfrm>
          <a:off x="610046" y="1172857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{1C12118D-ACD8-44C2-8335-A43C170DFEB4}</a:tableStyleId>
              </a:tblPr>
              <a:tblGrid>
                <a:gridCol w="1612700"/>
                <a:gridCol w="1612700"/>
                <a:gridCol w="1612700"/>
                <a:gridCol w="1612700"/>
                <a:gridCol w="1612700"/>
              </a:tblGrid>
              <a:tr h="3332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Monday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Tuesday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Wednesday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Thursday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 u="none" cap="none" strike="noStrike"/>
                        <a:t>Friday</a:t>
                      </a:r>
                      <a:endParaRPr sz="1700" u="none" cap="none" strike="noStrike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 u="none" cap="none" strike="noStrike"/>
                        <a:t>Overall Introductions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i="0"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0" lang="en-US" sz="1700"/>
                        <a:t>First</a:t>
                      </a:r>
                      <a:r>
                        <a:rPr i="0" lang="en-US" sz="1700"/>
                        <a:t> Cloud lab exercise</a:t>
                      </a:r>
                      <a:endParaRPr i="0"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Containers and Cloud Orchestration</a:t>
                      </a:r>
                      <a:br>
                        <a:rPr lang="en-US" sz="1700"/>
                      </a:br>
                      <a:br>
                        <a:rPr lang="en-US" sz="1700"/>
                      </a:br>
                      <a:r>
                        <a:rPr lang="en-US" sz="1700"/>
                        <a:t>Docker Lab</a:t>
                      </a:r>
                      <a:endParaRPr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</a:t>
                      </a:r>
                      <a:r>
                        <a:rPr lang="en-US" sz="1700"/>
                        <a:t> and SQL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SparkSQL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Storage and NoSQL</a:t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Lab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Overview</a:t>
                      </a:r>
                      <a:r>
                        <a:rPr lang="en-US" sz="1800"/>
                        <a:t> and Recap Presentation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Group Exercise</a:t>
                      </a:r>
                      <a:endParaRPr sz="1800"/>
                    </a:p>
                  </a:txBody>
                  <a:tcPr marT="32150" marB="32150" marR="64300" marL="64300"/>
                </a:tc>
              </a:tr>
              <a:tr h="1350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Overview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and</a:t>
                      </a:r>
                      <a:r>
                        <a:rPr lang="en-US" sz="1700"/>
                        <a:t> case studies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Elastic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I</a:t>
                      </a:r>
                      <a:r>
                        <a:rPr lang="en-US" sz="1700"/>
                        <a:t>ntroduction to Big Data and case studies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700"/>
                        <a:t>Data processing in Python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Lab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details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Cassandra 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1800"/>
                        <a:t>Lab2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Final Thoughts and Assignment</a:t>
                      </a:r>
                      <a:endParaRPr sz="1700"/>
                    </a:p>
                  </a:txBody>
                  <a:tcPr marT="32150" marB="32150" marR="64300" marL="64300"/>
                </a:tc>
              </a:tr>
              <a:tr h="8358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Cloud Theory</a:t>
                      </a:r>
                      <a:br>
                        <a:rPr lang="en-US" sz="1700"/>
                      </a:br>
                      <a:r>
                        <a:rPr lang="en-US" sz="1700"/>
                        <a:t>Platform-as-a-Service,</a:t>
                      </a:r>
                      <a:r>
                        <a:rPr lang="en-US" sz="1700"/>
                        <a:t> scaling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br>
                        <a:rPr lang="en-US" sz="1700"/>
                      </a:br>
                      <a:r>
                        <a:rPr lang="en-US" sz="1700"/>
                        <a:t>Further Cloud Lab</a:t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Intro to Spark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700"/>
                        <a:t>Spark Lab</a:t>
                      </a:r>
                      <a:endParaRPr sz="17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Spark Extras</a:t>
                      </a:r>
                      <a:br>
                        <a:rPr lang="en-US" sz="1800"/>
                      </a:br>
                      <a:br>
                        <a:rPr lang="en-US" sz="1800"/>
                      </a:br>
                      <a:r>
                        <a:rPr lang="en-US" sz="1800"/>
                        <a:t>Spark Labs continued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 Big Data, Kappa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Architecture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Realtime</a:t>
                      </a:r>
                      <a:r>
                        <a:rPr lang="en-US" sz="1800"/>
                        <a:t> Lab</a:t>
                      </a:r>
                      <a:endParaRPr sz="1800"/>
                    </a:p>
                  </a:txBody>
                  <a:tcPr marT="32150" marB="32150" marR="64300" marL="6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700"/>
                    </a:p>
                  </a:txBody>
                  <a:tcPr marT="32150" marB="32150" marR="64300" marL="64300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Let’s get started</a:t>
            </a:r>
            <a:endParaRPr/>
          </a:p>
        </p:txBody>
      </p:sp>
      <p:pic>
        <p:nvPicPr>
          <p:cNvPr descr="MPj02894870000[1]" id="196" name="Google Shape;19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2837" y="1404194"/>
            <a:ext cx="3045023" cy="4556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91" name="Google Shape;91;p14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Aims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Pre-requisites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Contents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Objectives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Resources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Rules of Engagement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Introductions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2522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Aims</a:t>
            </a:r>
            <a:endParaRPr/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Understanding of Principles of Cloud Computing and Big Data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Theoretical background and origins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Practical experience of different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Architecture and Design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Wider context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Pre-requisites</a:t>
            </a:r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 sz="2400"/>
              <a:t>Covered by the Pre-Study Guide</a:t>
            </a:r>
            <a:endParaRPr/>
          </a:p>
          <a:p>
            <a:pPr indent="-1905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b="1"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Command line </a:t>
            </a:r>
            <a:r>
              <a:rPr lang="en-US" sz="2400"/>
              <a:t>tooling and Unix commands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Some </a:t>
            </a:r>
            <a:r>
              <a:rPr b="1" lang="en-US" sz="2400"/>
              <a:t>Python programming </a:t>
            </a:r>
            <a:r>
              <a:rPr lang="en-US" sz="2400"/>
              <a:t>and </a:t>
            </a:r>
            <a:r>
              <a:rPr b="1" lang="en-US" sz="2400"/>
              <a:t>text editors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SQL </a:t>
            </a:r>
            <a:r>
              <a:rPr lang="en-US" sz="2400"/>
              <a:t>and data manipulation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1" lang="en-US" sz="2400"/>
              <a:t>Understanding</a:t>
            </a:r>
            <a:r>
              <a:rPr lang="en-US" sz="2400"/>
              <a:t> of networking, servers and distributed computing </a:t>
            </a:r>
            <a:endParaRPr b="1"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  <a:p>
            <a:pPr indent="0" lvl="0" marL="178587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Format</a:t>
            </a:r>
            <a:endParaRPr/>
          </a:p>
        </p:txBody>
      </p:sp>
      <p:sp>
        <p:nvSpPr>
          <p:cNvPr id="114" name="Google Shape;114;p18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 mixture of lectures and practical labs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Lectures aim to provide the wider context and background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Independent of specific technologies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Labs are based on specific technologies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Designed to demonstrate the principles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Lab model	</a:t>
            </a:r>
            <a:endParaRPr/>
          </a:p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Local Virtual Machine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Ubuntu 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Pre-installed big data software	</a:t>
            </a:r>
            <a:endParaRPr/>
          </a:p>
          <a:p>
            <a:pPr indent="-228600" lvl="2" marL="114300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E.g. Apache Hadoop and Spark, Docker, etc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US"/>
              <a:t>Amazon Web Services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</a:pPr>
            <a:r>
              <a:rPr lang="en-US"/>
              <a:t>Virtual machines in the cloud</a:t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107950" lvl="1" marL="74295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Overview and Introduction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Cloud Computing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Cloud Computing Theory and Background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Containers and Docker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27" name="Google Shape;127;p20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Introduction and Case Studies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Map Reduce and Hadoop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Apache Spark and in-memory big data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Realtime 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Visualisation</a:t>
            </a:r>
            <a:endParaRPr/>
          </a:p>
          <a:p>
            <a:pPr indent="-285750" lvl="1" marL="74295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</a:pPr>
            <a:r>
              <a:rPr lang="en-US"/>
              <a:t>NoSQL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Cassandra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en-US"/>
              <a:t>Practicals</a:t>
            </a:r>
            <a:endParaRPr/>
          </a:p>
        </p:txBody>
      </p:sp>
      <p:sp>
        <p:nvSpPr>
          <p:cNvPr id="133" name="Google Shape;133;p21"/>
          <p:cNvSpPr txBox="1"/>
          <p:nvPr>
            <p:ph idx="1" type="body"/>
          </p:nvPr>
        </p:nvSpPr>
        <p:spPr>
          <a:xfrm>
            <a:off x="375635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32125" lIns="64275" spcFirstLastPara="1" rIns="64275" wrap="square" tIns="32125">
            <a:noAutofit/>
          </a:bodyPr>
          <a:lstStyle/>
          <a:p>
            <a:pPr indent="-342900" lvl="0" marL="3429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Using Cloud Services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Elastic scaling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Python Big Data, Pandas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Spark, SparkSQL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Cassandra and NoSQL</a:t>
            </a:r>
            <a:endParaRPr sz="2960"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Spark and Cassandra together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Realtime big data </a:t>
            </a:r>
            <a:endParaRPr/>
          </a:p>
          <a:p>
            <a:pPr indent="-342900" lvl="0" marL="342900" rtl="0" algn="l">
              <a:lnSpc>
                <a:spcPct val="90000"/>
              </a:lnSpc>
              <a:spcBef>
                <a:spcPts val="592"/>
              </a:spcBef>
              <a:spcAft>
                <a:spcPts val="0"/>
              </a:spcAft>
              <a:buClr>
                <a:schemeClr val="dk1"/>
              </a:buClr>
              <a:buSzPts val="2960"/>
              <a:buChar char="•"/>
            </a:pPr>
            <a:r>
              <a:rPr lang="en-US" sz="2960"/>
              <a:t>Containers</a:t>
            </a:r>
            <a:endParaRPr sz="29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